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eee41972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eee41972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eee41972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eee41972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ee419720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eee419720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e419720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eee419720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eee419720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eee419720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ee419720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ee419720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ee419720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eee419720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eee41972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eee41972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eee419720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eee419720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eee419720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eee419720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eee419720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eee419720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eee419720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eee419720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eee419720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eee419720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ontessori-russia.ru/leanin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montessori-russia.ru/syllabuses/nefrontalny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Нефронтальный модульный курс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Монтессори-педагогика для детей от 3 до 6 лет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000" y="1703000"/>
            <a:ext cx="4251924" cy="282132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2"/>
          <p:cNvSpPr/>
          <p:nvPr/>
        </p:nvSpPr>
        <p:spPr>
          <a:xfrm>
            <a:off x="3174225" y="689200"/>
            <a:ext cx="2849700" cy="18825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1"/>
                </a:solidFill>
              </a:rPr>
              <a:t>Если я обучаюсь удаленно, как я буду знать, что делаю все правильно? И не запутаюсь ли я с модулями, заданиями и способами их выполнения?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3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Если я обучаюсь удаленно, как я буду знать, что все делаю правильно? Кто мне поможет не запутаться?</a:t>
            </a:r>
            <a:endParaRPr/>
          </a:p>
        </p:txBody>
      </p:sp>
      <p:sp>
        <p:nvSpPr>
          <p:cNvPr id="115" name="Google Shape;115;p23"/>
          <p:cNvSpPr txBox="1"/>
          <p:nvPr/>
        </p:nvSpPr>
        <p:spPr>
          <a:xfrm>
            <a:off x="336025" y="2212475"/>
            <a:ext cx="3232200" cy="26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1"/>
                </a:solidFill>
              </a:rPr>
              <a:t>Каждый слушатель курса получает персонального куратора.  Куратор:</a:t>
            </a:r>
            <a:endParaRPr>
              <a:solidFill>
                <a:schemeClr val="dk1"/>
              </a:solidFill>
            </a:endParaRPr>
          </a:p>
          <a:p>
            <a: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ru" dirty="0">
                <a:solidFill>
                  <a:schemeClr val="dk1"/>
                </a:solidFill>
              </a:rPr>
              <a:t>сопровождает весь процесс обучения, </a:t>
            </a:r>
            <a:endParaRPr>
              <a:solidFill>
                <a:schemeClr val="dk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ru" dirty="0">
                <a:solidFill>
                  <a:schemeClr val="dk1"/>
                </a:solidFill>
              </a:rPr>
              <a:t>дает обратную связь и рекомендации по практическим работам, </a:t>
            </a:r>
            <a:endParaRPr>
              <a:solidFill>
                <a:schemeClr val="dk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ru" dirty="0">
                <a:solidFill>
                  <a:schemeClr val="dk1"/>
                </a:solidFill>
              </a:rPr>
              <a:t>помогает определиться с формами и сроками обучения.</a:t>
            </a:r>
            <a:endParaRPr>
              <a:solidFill>
                <a:schemeClr val="dk1"/>
              </a:solidFill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ru" dirty="0">
                <a:solidFill>
                  <a:schemeClr val="dk1"/>
                </a:solidFill>
              </a:rPr>
              <a:t>проводит коллоквиумы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041" y="1692489"/>
            <a:ext cx="4251924" cy="2821326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6"/>
          <p:cNvSpPr/>
          <p:nvPr/>
        </p:nvSpPr>
        <p:spPr>
          <a:xfrm>
            <a:off x="2699275" y="1013575"/>
            <a:ext cx="4054500" cy="10137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 smtClean="0">
                <a:solidFill>
                  <a:schemeClr val="dk1"/>
                </a:solidFill>
              </a:rPr>
              <a:t>Где узнать расписание и стомость?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ru" dirty="0" smtClean="0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 smtClean="0">
                <a:solidFill>
                  <a:schemeClr val="dk1"/>
                </a:solidFill>
              </a:rPr>
              <a:t>Как </a:t>
            </a:r>
            <a:r>
              <a:rPr lang="ru" dirty="0">
                <a:solidFill>
                  <a:schemeClr val="dk1"/>
                </a:solidFill>
              </a:rPr>
              <a:t>я могу записаться и оплатить обучение</a:t>
            </a:r>
            <a:r>
              <a:rPr lang="ru" dirty="0" smtClean="0">
                <a:solidFill>
                  <a:schemeClr val="dk1"/>
                </a:solidFill>
              </a:rPr>
              <a:t>?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7"/>
          <p:cNvSpPr txBox="1">
            <a:spLocks noGrp="1"/>
          </p:cNvSpPr>
          <p:nvPr>
            <p:ph type="title"/>
          </p:nvPr>
        </p:nvSpPr>
        <p:spPr>
          <a:xfrm>
            <a:off x="465745" y="2165131"/>
            <a:ext cx="8520600" cy="5150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/>
              <a:t>Стоимость и оплата</a:t>
            </a:r>
            <a:r>
              <a:rPr lang="en-US" dirty="0" smtClean="0"/>
              <a:t>	</a:t>
            </a:r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520260" y="2774732"/>
            <a:ext cx="83820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17500">
              <a:buClr>
                <a:schemeClr val="dk1"/>
              </a:buClr>
              <a:buSzPts val="1400"/>
              <a:buChar char="●"/>
            </a:pPr>
            <a:r>
              <a:rPr lang="ru-RU" dirty="0" smtClean="0">
                <a:solidFill>
                  <a:schemeClr val="dk1"/>
                </a:solidFill>
              </a:rPr>
              <a:t>стоимость всего курса 109.000 рублей.</a:t>
            </a:r>
            <a:endParaRPr lang="ru-RU" dirty="0" smtClean="0">
              <a:solidFill>
                <a:schemeClr val="dk1"/>
              </a:solidFill>
            </a:endParaRPr>
          </a:p>
          <a:p>
            <a:pPr marL="457200" lvl="0" indent="-317500">
              <a:buClr>
                <a:schemeClr val="dk1"/>
              </a:buClr>
              <a:buSzPts val="1400"/>
              <a:buChar char="●"/>
            </a:pPr>
            <a:r>
              <a:rPr lang="ru-RU" dirty="0" smtClean="0">
                <a:solidFill>
                  <a:schemeClr val="dk1"/>
                </a:solidFill>
              </a:rPr>
              <a:t>о</a:t>
            </a:r>
            <a:r>
              <a:rPr lang="ru-RU" dirty="0" smtClean="0">
                <a:solidFill>
                  <a:schemeClr val="dk1"/>
                </a:solidFill>
              </a:rPr>
              <a:t>плату можно производить частями по блокам</a:t>
            </a:r>
          </a:p>
          <a:p>
            <a:pPr marL="457200" lvl="0" indent="-317500">
              <a:buClr>
                <a:schemeClr val="dk1"/>
              </a:buClr>
              <a:buSzPts val="1400"/>
              <a:buChar char="●"/>
            </a:pPr>
            <a:r>
              <a:rPr lang="ru-RU" dirty="0" smtClean="0">
                <a:solidFill>
                  <a:schemeClr val="dk1"/>
                </a:solidFill>
              </a:rPr>
              <a:t>п</a:t>
            </a:r>
            <a:r>
              <a:rPr lang="ru-RU" dirty="0" smtClean="0">
                <a:solidFill>
                  <a:schemeClr val="dk1"/>
                </a:solidFill>
              </a:rPr>
              <a:t>ри единовременной оплате всего курса предоставляется скидка 10%.</a:t>
            </a:r>
          </a:p>
          <a:p>
            <a:pPr marL="457200" lvl="0" indent="-317500">
              <a:buClr>
                <a:schemeClr val="dk1"/>
              </a:buClr>
              <a:buSzPts val="1400"/>
              <a:buChar char="●"/>
            </a:pPr>
            <a:r>
              <a:rPr lang="ru-RU" dirty="0" smtClean="0">
                <a:solidFill>
                  <a:schemeClr val="dk1"/>
                </a:solidFill>
              </a:rPr>
              <a:t>если вы уже проходили отдельные блоки, то их стоимость вычитается из общей стоимости.</a:t>
            </a:r>
            <a:endParaRPr lang="en-US" dirty="0" smtClean="0">
              <a:solidFill>
                <a:schemeClr val="dk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5005" y="891298"/>
            <a:ext cx="69368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17500">
              <a:buClr>
                <a:schemeClr val="dk1"/>
              </a:buClr>
              <a:buSzPts val="1400"/>
              <a:buChar char="●"/>
            </a:pPr>
            <a:r>
              <a:rPr lang="ru-RU" dirty="0" smtClean="0">
                <a:solidFill>
                  <a:schemeClr val="dk1"/>
                </a:solidFill>
              </a:rPr>
              <a:t>через наш сайт в разделе </a:t>
            </a:r>
            <a:r>
              <a:rPr lang="en-US" dirty="0" smtClean="0">
                <a:solidFill>
                  <a:schemeClr val="dk1"/>
                </a:solidFill>
                <a:hlinkClick r:id="rId3"/>
              </a:rPr>
              <a:t>«</a:t>
            </a:r>
            <a:r>
              <a:rPr lang="ru-RU" dirty="0" smtClean="0">
                <a:solidFill>
                  <a:schemeClr val="dk1"/>
                </a:solidFill>
                <a:hlinkClick r:id="rId3"/>
              </a:rPr>
              <a:t>Обучение</a:t>
            </a:r>
            <a:r>
              <a:rPr lang="en-US" dirty="0" smtClean="0">
                <a:solidFill>
                  <a:schemeClr val="dk1"/>
                </a:solidFill>
                <a:hlinkClick r:id="rId3"/>
              </a:rPr>
              <a:t>»</a:t>
            </a:r>
            <a:endParaRPr lang="ru-RU" dirty="0" smtClean="0">
              <a:solidFill>
                <a:schemeClr val="dk1"/>
              </a:solidFill>
            </a:endParaRPr>
          </a:p>
          <a:p>
            <a:pPr marL="457200" lvl="0" indent="-317500">
              <a:buClr>
                <a:schemeClr val="dk1"/>
              </a:buClr>
              <a:buSzPts val="1400"/>
              <a:buChar char="●"/>
            </a:pPr>
            <a:r>
              <a:rPr lang="ru-RU" dirty="0" smtClean="0">
                <a:solidFill>
                  <a:schemeClr val="dk1"/>
                </a:solidFill>
              </a:rPr>
              <a:t>п</a:t>
            </a:r>
            <a:r>
              <a:rPr lang="ru-RU" dirty="0" smtClean="0">
                <a:solidFill>
                  <a:schemeClr val="dk1"/>
                </a:solidFill>
              </a:rPr>
              <a:t>озвонить нам по телефону</a:t>
            </a:r>
            <a:r>
              <a:rPr lang="en-US" dirty="0" smtClean="0">
                <a:solidFill>
                  <a:schemeClr val="dk1"/>
                </a:solidFill>
              </a:rPr>
              <a:t>:</a:t>
            </a:r>
          </a:p>
          <a:p>
            <a:pPr marL="457200" lvl="0" indent="-317500">
              <a:buClr>
                <a:schemeClr val="dk1"/>
              </a:buClr>
              <a:buSzPts val="1400"/>
            </a:pPr>
            <a:r>
              <a:rPr lang="en-US" dirty="0" smtClean="0">
                <a:solidFill>
                  <a:schemeClr val="dk1"/>
                </a:solidFill>
              </a:rPr>
              <a:t> </a:t>
            </a:r>
            <a:r>
              <a:rPr lang="en-US" dirty="0" smtClean="0">
                <a:solidFill>
                  <a:schemeClr val="dk1"/>
                </a:solidFill>
              </a:rPr>
              <a:t>      +7 903 728 23 25</a:t>
            </a:r>
          </a:p>
          <a:p>
            <a:pPr marL="457200" lvl="0" indent="-317500">
              <a:buClr>
                <a:schemeClr val="dk1"/>
              </a:buClr>
              <a:buSzPts val="1400"/>
            </a:pPr>
            <a:r>
              <a:rPr lang="en-US" dirty="0" smtClean="0">
                <a:solidFill>
                  <a:schemeClr val="dk1"/>
                </a:solidFill>
              </a:rPr>
              <a:t> </a:t>
            </a:r>
            <a:r>
              <a:rPr lang="en-US" dirty="0" smtClean="0">
                <a:solidFill>
                  <a:schemeClr val="dk1"/>
                </a:solidFill>
              </a:rPr>
              <a:t>      +7 495 276 23 21</a:t>
            </a:r>
            <a:endParaRPr lang="ru-RU" dirty="0" smtClean="0">
              <a:solidFill>
                <a:schemeClr val="dk1"/>
              </a:solidFill>
            </a:endParaRPr>
          </a:p>
          <a:p>
            <a:pPr marL="457200" lvl="0" indent="-317500">
              <a:buClr>
                <a:schemeClr val="dk1"/>
              </a:buClr>
              <a:buSzPts val="1400"/>
              <a:buChar char="●"/>
            </a:pPr>
            <a:r>
              <a:rPr lang="ru-RU" dirty="0" smtClean="0">
                <a:solidFill>
                  <a:schemeClr val="dk1"/>
                </a:solidFill>
              </a:rPr>
              <a:t>написать нам на электронную почту 7282325</a:t>
            </a:r>
            <a:r>
              <a:rPr lang="en-US" dirty="0" smtClean="0">
                <a:solidFill>
                  <a:schemeClr val="dk1"/>
                </a:solidFill>
              </a:rPr>
              <a:t>@</a:t>
            </a:r>
            <a:r>
              <a:rPr lang="en-US" dirty="0" err="1" smtClean="0">
                <a:solidFill>
                  <a:schemeClr val="dk1"/>
                </a:solidFill>
              </a:rPr>
              <a:t>gmail.com</a:t>
            </a:r>
            <a:endParaRPr lang="en-US" dirty="0" smtClean="0">
              <a:solidFill>
                <a:schemeClr val="dk1"/>
              </a:solidFill>
            </a:endParaRPr>
          </a:p>
          <a:p>
            <a:pPr marL="457200" lvl="0" indent="-317500">
              <a:buClr>
                <a:schemeClr val="dk1"/>
              </a:buClr>
              <a:buSzPts val="1400"/>
            </a:pPr>
            <a:r>
              <a:rPr lang="ru-RU" dirty="0" smtClean="0">
                <a:solidFill>
                  <a:schemeClr val="dk1"/>
                </a:solidFill>
              </a:rPr>
              <a:t> Администратор составит договор на обучение и ответит на Ваши вопросы.</a:t>
            </a:r>
            <a:endParaRPr lang="ru-RU" dirty="0" smtClean="0">
              <a:solidFill>
                <a:schemeClr val="dk1"/>
              </a:solidFill>
            </a:endParaRPr>
          </a:p>
        </p:txBody>
      </p:sp>
      <p:sp>
        <p:nvSpPr>
          <p:cNvPr id="5" name="Google Shape;137;p27"/>
          <p:cNvSpPr txBox="1">
            <a:spLocks/>
          </p:cNvSpPr>
          <p:nvPr/>
        </p:nvSpPr>
        <p:spPr>
          <a:xfrm>
            <a:off x="453589" y="292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Записаться на курс можно:</a:t>
            </a:r>
            <a:b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	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37;p27"/>
          <p:cNvSpPr txBox="1">
            <a:spLocks/>
          </p:cNvSpPr>
          <p:nvPr/>
        </p:nvSpPr>
        <p:spPr>
          <a:xfrm>
            <a:off x="406294" y="388190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</a:rPr>
              <a:t> </a:t>
            </a:r>
            <a:r>
              <a:rPr lang="ru-RU" sz="2000" dirty="0" smtClean="0">
                <a:solidFill>
                  <a:schemeClr val="dk1"/>
                </a:solidFill>
              </a:rPr>
              <a:t>Программа курса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</a:t>
            </a:r>
            <a:b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	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37;p27"/>
          <p:cNvSpPr txBox="1">
            <a:spLocks/>
          </p:cNvSpPr>
          <p:nvPr/>
        </p:nvSpPr>
        <p:spPr>
          <a:xfrm>
            <a:off x="623400" y="429181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2800"/>
            </a:pPr>
            <a:r>
              <a:rPr lang="ru-RU" dirty="0" smtClean="0"/>
              <a:t>Посмотреть подробнее расписание курса по блокам Вы можете по ссылке </a:t>
            </a:r>
            <a:r>
              <a:rPr lang="ru-RU" b="1" dirty="0" smtClean="0">
                <a:hlinkClick r:id="rId4"/>
              </a:rPr>
              <a:t>«</a:t>
            </a:r>
            <a:r>
              <a:rPr lang="ru-RU" b="1" dirty="0" err="1" smtClean="0">
                <a:hlinkClick r:id="rId4"/>
              </a:rPr>
              <a:t>Нефронтальный</a:t>
            </a:r>
            <a:r>
              <a:rPr lang="ru-RU" b="1" dirty="0" smtClean="0">
                <a:hlinkClick r:id="rId4"/>
              </a:rPr>
              <a:t> модульный курс 3-6»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/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	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555" y="1818825"/>
            <a:ext cx="4251924" cy="2821326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/>
          <p:nvPr/>
        </p:nvSpPr>
        <p:spPr>
          <a:xfrm>
            <a:off x="2338257" y="819356"/>
            <a:ext cx="4518000" cy="11292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dk1"/>
                </a:solidFill>
              </a:rPr>
              <a:t>Чем отличается этот курс от других? </a:t>
            </a:r>
            <a:endParaRPr sz="1800">
              <a:solidFill>
                <a:schemeClr val="dk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>
                <a:solidFill>
                  <a:schemeClr val="dk1"/>
                </a:solidFill>
              </a:rPr>
              <a:t>Что на нем нового?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0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Чем отличается этот курс от других? 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на нем нового?</a:t>
            </a:r>
            <a:endParaRPr/>
          </a:p>
        </p:txBody>
      </p:sp>
      <p:sp>
        <p:nvSpPr>
          <p:cNvPr id="67" name="Google Shape;67;p15"/>
          <p:cNvSpPr txBox="1"/>
          <p:nvPr/>
        </p:nvSpPr>
        <p:spPr>
          <a:xfrm>
            <a:off x="393950" y="1697050"/>
            <a:ext cx="3510000" cy="24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ru" dirty="0"/>
              <a:t>Полный курс, без деления на ступени</a:t>
            </a:r>
            <a:endParaRPr/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ru" dirty="0"/>
              <a:t>Увеличена практическая часть курса</a:t>
            </a:r>
            <a:endParaRPr/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ru" dirty="0"/>
              <a:t>Нормативный срок обучения - 16 недель, но можно обучаться по индивидуальному учебному плану</a:t>
            </a:r>
            <a:endParaRPr/>
          </a:p>
          <a:p>
            <a:pPr marL="457200" lvl="0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ru" dirty="0"/>
              <a:t>Значительно расширились возможности удаленного обучения. Минимальный срок очного обучения - 3 недели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000" y="1703000"/>
            <a:ext cx="4251924" cy="2821326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6"/>
          <p:cNvSpPr/>
          <p:nvPr/>
        </p:nvSpPr>
        <p:spPr>
          <a:xfrm>
            <a:off x="2699250" y="642875"/>
            <a:ext cx="4807500" cy="12975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1"/>
                </a:solidFill>
              </a:rPr>
              <a:t>Как будет организовано обучение? </a:t>
            </a:r>
            <a:endParaRPr>
              <a:solidFill>
                <a:schemeClr val="dk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1"/>
                </a:solidFill>
              </a:rPr>
              <a:t>Каким образом я могу регулировать сроки обучения и обучаться удаленно?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/>
              <a:t>Как будет организовано обучение? </a:t>
            </a:r>
            <a:endParaRPr/>
          </a:p>
        </p:txBody>
      </p:sp>
      <p:sp>
        <p:nvSpPr>
          <p:cNvPr id="79" name="Google Shape;79;p17"/>
          <p:cNvSpPr txBox="1"/>
          <p:nvPr/>
        </p:nvSpPr>
        <p:spPr>
          <a:xfrm>
            <a:off x="440300" y="1129400"/>
            <a:ext cx="3567900" cy="37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>
              <a:buSzPts val="1400"/>
              <a:buAutoNum type="arabicPeriod"/>
            </a:pPr>
            <a:r>
              <a:rPr lang="ru-RU" dirty="0" smtClean="0"/>
              <a:t>Все лекции можно прослушать по расписанию в аудиториях института или удаленно - ведется </a:t>
            </a:r>
            <a:r>
              <a:rPr lang="ru-RU" dirty="0" err="1" smtClean="0"/>
              <a:t>он-лайн</a:t>
            </a:r>
            <a:r>
              <a:rPr lang="ru-RU" dirty="0" smtClean="0"/>
              <a:t> трансляция</a:t>
            </a:r>
            <a:r>
              <a:rPr lang="ru-RU" dirty="0" smtClean="0"/>
              <a:t>.</a:t>
            </a:r>
            <a:endParaRPr smtClean="0"/>
          </a:p>
          <a:p>
            <a:pPr marL="457200" lvl="0" indent="-317500">
              <a:buSzPts val="1400"/>
              <a:buAutoNum type="arabicPeriod"/>
            </a:pPr>
            <a:r>
              <a:rPr lang="ru-RU" dirty="0" smtClean="0"/>
              <a:t>Вся необходимая и основная информация (видеозапись лекций, видео, фото материалы, тексты) дублируется в личном кабинете слушателя. Вы можете возвращаться к ней многократно в удобном для Вас режиме</a:t>
            </a:r>
            <a:r>
              <a:rPr lang="ru-RU" dirty="0" smtClean="0"/>
              <a:t>.</a:t>
            </a:r>
          </a:p>
          <a:p>
            <a:pPr marL="457200" lvl="0" indent="-317500">
              <a:buSzPts val="1400"/>
              <a:buAutoNum type="arabicPeriod"/>
            </a:pPr>
            <a:r>
              <a:rPr lang="ru-RU" dirty="0" smtClean="0"/>
              <a:t>Вы можете пользоваться только личным кабинетом слушателя. В этом случае Вы не привязаны к расписанию и сроки обучения определяются Вами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000" y="1703000"/>
            <a:ext cx="4251924" cy="2821326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/>
          <p:nvPr/>
        </p:nvSpPr>
        <p:spPr>
          <a:xfrm>
            <a:off x="2699250" y="642875"/>
            <a:ext cx="4807500" cy="12975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1"/>
                </a:solidFill>
              </a:rPr>
              <a:t>А как быть с практической частью обучения? </a:t>
            </a:r>
            <a:endParaRPr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1"/>
                </a:solidFill>
              </a:rPr>
              <a:t>Что это такое и можно ли ее освоить удаленно?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Практическая часть обучения</a:t>
            </a:r>
            <a:endParaRPr/>
          </a:p>
        </p:txBody>
      </p:sp>
      <p:sp>
        <p:nvSpPr>
          <p:cNvPr id="91" name="Google Shape;91;p19"/>
          <p:cNvSpPr txBox="1"/>
          <p:nvPr/>
        </p:nvSpPr>
        <p:spPr>
          <a:xfrm>
            <a:off x="266525" y="1164150"/>
            <a:ext cx="3510000" cy="3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Это практикум работы с материалами, практикум наблюдений и руководства классом, стажировка.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Вся практическая работа фиксируется. Вам необходимо будет</a:t>
            </a:r>
            <a:endParaRPr/>
          </a:p>
          <a:p>
            <a: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dirty="0"/>
              <a:t>оформить альбомы презентаций;</a:t>
            </a:r>
            <a:endParaRPr/>
          </a:p>
          <a:p>
            <a: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dirty="0"/>
              <a:t>протоколы наблюдений и исследований в группах</a:t>
            </a:r>
            <a:endParaRPr/>
          </a:p>
          <a:p>
            <a: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" dirty="0"/>
              <a:t>представить фото и видео Вашей работы с материалами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Практическую часть можно пройти в аудиториях и  на учебно-практической базе института -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а также на собственной базе, если у Вас есть доступ к материалам, среде, есть возможность наблюдений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600" y="1818825"/>
            <a:ext cx="4251924" cy="2821326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0"/>
          <p:cNvSpPr/>
          <p:nvPr/>
        </p:nvSpPr>
        <p:spPr>
          <a:xfrm>
            <a:off x="2699250" y="642875"/>
            <a:ext cx="4807500" cy="10602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dk1"/>
                </a:solidFill>
              </a:rPr>
              <a:t>Если я обучаюсь удаленно, то я вообще не буду контактировать с другими слушателями?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0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Смогу ли я встретиться с другими слушателями, если обучаюсь удаленно?</a:t>
            </a:r>
            <a:endParaRPr/>
          </a:p>
        </p:txBody>
      </p:sp>
      <p:sp>
        <p:nvSpPr>
          <p:cNvPr id="103" name="Google Shape;103;p21"/>
          <p:cNvSpPr txBox="1"/>
          <p:nvPr/>
        </p:nvSpPr>
        <p:spPr>
          <a:xfrm>
            <a:off x="370775" y="1442175"/>
            <a:ext cx="3174000" cy="3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Каждый модуль курса предполагает участие как минимум в одном групповом коллоквиуме. 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Коллоквиумы проходят в двух вариантах: в аудитории института или в режиме он-лайн (видеоконференция). 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Вы можете выбрать любую форму участия.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Если Вы весь курс проходили в удаленном режиме, то Ваша итоговая аттестация будет составлять три недели и пройдет в очном формате.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549</Words>
  <PresentationFormat>Экран (16:9)</PresentationFormat>
  <Paragraphs>60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Simple Light</vt:lpstr>
      <vt:lpstr>Нефронтальный модульный курс</vt:lpstr>
      <vt:lpstr>Слайд 2</vt:lpstr>
      <vt:lpstr>Чем отличается этот курс от других?  Что на нем нового?</vt:lpstr>
      <vt:lpstr>Слайд 4</vt:lpstr>
      <vt:lpstr>Как будет организовано обучение? </vt:lpstr>
      <vt:lpstr>Слайд 6</vt:lpstr>
      <vt:lpstr>Практическая часть обучения</vt:lpstr>
      <vt:lpstr>Слайд 8</vt:lpstr>
      <vt:lpstr>Смогу ли я встретиться с другими слушателями, если обучаюсь удаленно?</vt:lpstr>
      <vt:lpstr>Слайд 10</vt:lpstr>
      <vt:lpstr>Если я обучаюсь удаленно, как я буду знать, что все делаю правильно? Кто мне поможет не запутаться?</vt:lpstr>
      <vt:lpstr>Слайд 12</vt:lpstr>
      <vt:lpstr>Стоимость и оплата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Нефронтальный модульный курс</dc:title>
  <cp:lastModifiedBy>Васяка</cp:lastModifiedBy>
  <cp:revision>14</cp:revision>
  <dcterms:modified xsi:type="dcterms:W3CDTF">2018-10-05T08:34:51Z</dcterms:modified>
</cp:coreProperties>
</file>